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37D422-D313-4899-8195-373DBB32D93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04A8F5-977E-4CE4-A859-37DAAFB635C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892480" cy="1793167"/>
          </a:xfrm>
        </p:spPr>
        <p:txBody>
          <a:bodyPr/>
          <a:lstStyle/>
          <a:p>
            <a:pPr algn="ctr"/>
            <a:r>
              <a:rPr lang="ru-RU" dirty="0" smtClean="0"/>
              <a:t>Антенатальная охрана плода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8280920" cy="2302169"/>
          </a:xfr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Влияние вредных факторов на </a:t>
            </a:r>
            <a:r>
              <a:rPr lang="ru-RU" sz="4000" dirty="0" smtClean="0"/>
              <a:t>плод</a:t>
            </a:r>
          </a:p>
          <a:p>
            <a:pPr algn="l"/>
            <a:r>
              <a:rPr lang="ru-RU" sz="2000" dirty="0" smtClean="0"/>
              <a:t>Цикл</a:t>
            </a:r>
            <a:r>
              <a:rPr lang="ru-RU" sz="1800" dirty="0" smtClean="0"/>
              <a:t>« Современные аспекты акушерской помощи в родовспомогательных учреждениях» </a:t>
            </a:r>
          </a:p>
          <a:p>
            <a:pPr algn="l"/>
            <a:r>
              <a:rPr lang="ru-RU" sz="1800" dirty="0" smtClean="0"/>
              <a:t>                                                                     Л.А. Иконникова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4222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3373231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Осложнения беременности</a:t>
            </a:r>
          </a:p>
          <a:p>
            <a:pPr marL="0" indent="0">
              <a:buNone/>
            </a:pPr>
            <a:r>
              <a:rPr lang="ru-RU" dirty="0" smtClean="0"/>
              <a:t>   -</a:t>
            </a:r>
            <a:r>
              <a:rPr lang="ru-RU" b="1" dirty="0" err="1" smtClean="0"/>
              <a:t>гестозы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   -</a:t>
            </a:r>
            <a:r>
              <a:rPr lang="ru-RU" dirty="0" err="1" smtClean="0"/>
              <a:t>экстрагенитальные</a:t>
            </a:r>
            <a:r>
              <a:rPr lang="ru-RU" dirty="0" smtClean="0"/>
              <a:t> </a:t>
            </a:r>
            <a:r>
              <a:rPr lang="ru-RU" dirty="0"/>
              <a:t>заболевания</a:t>
            </a:r>
          </a:p>
          <a:p>
            <a:pPr marL="0" indent="0">
              <a:buNone/>
            </a:pPr>
            <a:r>
              <a:rPr lang="ru-RU" dirty="0" smtClean="0"/>
              <a:t>    -</a:t>
            </a:r>
            <a:r>
              <a:rPr lang="ru-RU" dirty="0" err="1" smtClean="0"/>
              <a:t>невынашивание</a:t>
            </a:r>
            <a:r>
              <a:rPr lang="ru-RU" dirty="0" smtClean="0"/>
              <a:t> беременности,</a:t>
            </a:r>
          </a:p>
          <a:p>
            <a:pPr marL="0" indent="0">
              <a:buNone/>
            </a:pPr>
            <a:r>
              <a:rPr lang="ru-RU" dirty="0" smtClean="0"/>
              <a:t>   - инфекции половых путей,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-ВИЧ-инфекция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325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252924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лекарственных препаратов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 startAt="9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Категорически недопустим прием лекарственных средств во время беременности без назначения врача-акушера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28357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712333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Стрессовые ситуации</a:t>
            </a:r>
            <a:r>
              <a:rPr lang="ru-RU" sz="2200" dirty="0" smtClean="0"/>
              <a:t>.</a:t>
            </a:r>
          </a:p>
          <a:p>
            <a:pPr marL="514350" indent="-514350">
              <a:buFont typeface="+mj-lt"/>
              <a:buAutoNum type="arabicPeriod" startAt="10"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/>
              <a:t>-</a:t>
            </a:r>
            <a:r>
              <a:rPr lang="ru-RU" sz="2200" dirty="0" smtClean="0"/>
              <a:t>Необходимо </a:t>
            </a:r>
            <a:r>
              <a:rPr lang="ru-RU" sz="2200" dirty="0"/>
              <a:t>охранять женщину во время беременности от стрессовых ситуаций. Это обязанности семьи, </a:t>
            </a:r>
            <a:r>
              <a:rPr lang="ru-RU" sz="2200" dirty="0" smtClean="0"/>
              <a:t> </a:t>
            </a:r>
            <a:r>
              <a:rPr lang="ru-RU" sz="2200" dirty="0"/>
              <a:t>акушерки и самой женщины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r>
              <a:rPr lang="ru-RU" sz="2200" dirty="0" smtClean="0"/>
              <a:t> </a:t>
            </a:r>
          </a:p>
          <a:p>
            <a:pPr marL="0" indent="0">
              <a:buNone/>
            </a:pPr>
            <a:r>
              <a:rPr lang="ru-RU" sz="2200" dirty="0"/>
              <a:t>-</a:t>
            </a:r>
            <a:r>
              <a:rPr lang="ru-RU" sz="2200" dirty="0" smtClean="0"/>
              <a:t>Женщина </a:t>
            </a:r>
            <a:r>
              <a:rPr lang="ru-RU" sz="2200" dirty="0"/>
              <a:t>должна избегать конфликтов, избытка негативной информации и избытка </a:t>
            </a:r>
            <a:r>
              <a:rPr lang="ru-RU" sz="2200" dirty="0" smtClean="0"/>
              <a:t>общения.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-Нельзя </a:t>
            </a:r>
            <a:r>
              <a:rPr lang="ru-RU" sz="2200" dirty="0"/>
              <a:t>пугать и обижать беременную женщину</a:t>
            </a:r>
            <a:r>
              <a:rPr lang="ru-RU" sz="2200" dirty="0" smtClean="0"/>
              <a:t>.</a:t>
            </a:r>
          </a:p>
          <a:p>
            <a:pPr marL="514350" indent="-514350">
              <a:buFont typeface="+mj-lt"/>
              <a:buAutoNum type="arabicPeriod" startAt="10"/>
            </a:pPr>
            <a:endParaRPr lang="ru-RU" sz="2200" dirty="0"/>
          </a:p>
          <a:p>
            <a:pPr marL="0" indent="0">
              <a:buNone/>
            </a:pPr>
            <a:r>
              <a:rPr lang="ru-RU" sz="2200" dirty="0"/>
              <a:t> </a:t>
            </a:r>
            <a:r>
              <a:rPr lang="ru-RU" sz="2200" dirty="0" smtClean="0"/>
              <a:t>     </a:t>
            </a:r>
            <a:r>
              <a:rPr lang="ru-RU" sz="2200" dirty="0"/>
              <a:t>Еще в старинное время говорили, что беременная должна смотреть на красивое, думать о возвышенном и поступать благородно, чтобы у нее родился здоровый и красивый ребенок</a:t>
            </a:r>
            <a:r>
              <a:rPr lang="ru-RU" sz="2200" dirty="0" smtClean="0"/>
              <a:t>..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46888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76103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800" u="sng" dirty="0" smtClean="0"/>
              <a:t>Признаком нарушения развития плода могут быть: </a:t>
            </a:r>
          </a:p>
          <a:p>
            <a:r>
              <a:rPr lang="ru-RU" sz="2800" dirty="0" smtClean="0"/>
              <a:t>отставание </a:t>
            </a:r>
            <a:r>
              <a:rPr lang="ru-RU" sz="2800" dirty="0"/>
              <a:t>плода в развитии, </a:t>
            </a:r>
            <a:endParaRPr lang="ru-RU" sz="2800" dirty="0" smtClean="0"/>
          </a:p>
          <a:p>
            <a:r>
              <a:rPr lang="ru-RU" sz="2800" dirty="0" smtClean="0"/>
              <a:t>выявление </a:t>
            </a:r>
            <a:r>
              <a:rPr lang="ru-RU" sz="2800" dirty="0"/>
              <a:t>отклонений в развитии, </a:t>
            </a:r>
            <a:endParaRPr lang="ru-RU" sz="2800" dirty="0" smtClean="0"/>
          </a:p>
          <a:p>
            <a:r>
              <a:rPr lang="ru-RU" sz="2800" dirty="0" smtClean="0"/>
              <a:t>ухудшение </a:t>
            </a:r>
            <a:r>
              <a:rPr lang="ru-RU" sz="2800" dirty="0"/>
              <a:t>шевеления, </a:t>
            </a:r>
            <a:r>
              <a:rPr lang="ru-RU" sz="2800" dirty="0" smtClean="0"/>
              <a:t>сердцебиения </a:t>
            </a:r>
            <a:r>
              <a:rPr lang="ru-RU" sz="2800" dirty="0"/>
              <a:t>плода, </a:t>
            </a:r>
            <a:endParaRPr lang="ru-RU" sz="2800" dirty="0" smtClean="0"/>
          </a:p>
          <a:p>
            <a:r>
              <a:rPr lang="ru-RU" sz="2800" dirty="0" smtClean="0"/>
              <a:t>патологические </a:t>
            </a:r>
            <a:r>
              <a:rPr lang="ru-RU" sz="2800" dirty="0"/>
              <a:t>изменения в крови плода и в околоплодных водах.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3670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50920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Диагностика ухудшения состояния плода: </a:t>
            </a:r>
            <a:endParaRPr lang="ru-RU" sz="2400" b="1" dirty="0"/>
          </a:p>
          <a:p>
            <a:r>
              <a:rPr lang="ru-RU" sz="2000" dirty="0"/>
              <a:t>Контроль в динамике за шевелением плода (опрос беременной, контроль за </a:t>
            </a:r>
            <a:r>
              <a:rPr lang="ru-RU" sz="2000" dirty="0" smtClean="0"/>
              <a:t>шевелением- «тест движений плода» и ультразвуковом </a:t>
            </a:r>
            <a:r>
              <a:rPr lang="ru-RU" sz="2000" dirty="0"/>
              <a:t>исследовании)</a:t>
            </a:r>
          </a:p>
          <a:p>
            <a:r>
              <a:rPr lang="ru-RU" sz="2000" dirty="0"/>
              <a:t>Контроль за сердцебиением плода (выслушивание акушерским стетоскопом, ультразвуковыми приборами, кардиография плода при помощи электрокардиографа или </a:t>
            </a:r>
            <a:r>
              <a:rPr lang="ru-RU" sz="2000" dirty="0" err="1" smtClean="0"/>
              <a:t>кардиотокография</a:t>
            </a:r>
            <a:r>
              <a:rPr lang="ru-RU" sz="2000" dirty="0" smtClean="0"/>
              <a:t>).</a:t>
            </a:r>
            <a:endParaRPr lang="ru-RU" sz="2000" dirty="0"/>
          </a:p>
          <a:p>
            <a:r>
              <a:rPr lang="ru-RU" sz="2000" dirty="0"/>
              <a:t>Контроль за динамикой роста плода (измерение окружности и высоты стояния дна матки в динамике, выявление динамики роста плода при помощи ультразвукового исследования)</a:t>
            </a:r>
          </a:p>
          <a:p>
            <a:r>
              <a:rPr lang="ru-RU" sz="2000" dirty="0"/>
              <a:t>Исследование околоплодных вод методом </a:t>
            </a:r>
            <a:r>
              <a:rPr lang="ru-RU" sz="2000" dirty="0" err="1"/>
              <a:t>амниоцентеза</a:t>
            </a:r>
            <a:r>
              <a:rPr lang="ru-RU" sz="2000" dirty="0"/>
              <a:t>.</a:t>
            </a:r>
          </a:p>
          <a:p>
            <a:r>
              <a:rPr lang="ru-RU" sz="2000" dirty="0"/>
              <a:t>Исследование крови плода при помощи </a:t>
            </a:r>
            <a:r>
              <a:rPr lang="ru-RU" sz="2000" dirty="0" err="1"/>
              <a:t>кордоцентеза</a:t>
            </a:r>
            <a:r>
              <a:rPr lang="ru-RU" sz="2000" dirty="0"/>
              <a:t> (пункции пуповины).</a:t>
            </a:r>
          </a:p>
          <a:p>
            <a:r>
              <a:rPr lang="ru-RU" sz="2000" dirty="0" err="1" smtClean="0"/>
              <a:t>Допплерометрическое</a:t>
            </a:r>
            <a:r>
              <a:rPr lang="ru-RU" sz="2000" dirty="0" smtClean="0"/>
              <a:t> исследование </a:t>
            </a:r>
            <a:r>
              <a:rPr lang="ru-RU" sz="2000" dirty="0" smtClean="0"/>
              <a:t>кровотока </a:t>
            </a:r>
            <a:r>
              <a:rPr lang="ru-RU" sz="2000" dirty="0" smtClean="0"/>
              <a:t>в сосудах плода..</a:t>
            </a:r>
            <a:endParaRPr lang="ru-RU" sz="2000" dirty="0"/>
          </a:p>
          <a:p>
            <a:r>
              <a:rPr lang="ru-RU" sz="2000" dirty="0"/>
              <a:t>Исследование некоторых показателей у матери (например, исследование </a:t>
            </a:r>
            <a:r>
              <a:rPr lang="ru-RU" sz="2000" dirty="0" smtClean="0"/>
              <a:t>альфа-</a:t>
            </a:r>
            <a:r>
              <a:rPr lang="ru-RU" sz="2000" dirty="0" err="1" smtClean="0"/>
              <a:t>фетопротеинов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2236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996952"/>
            <a:ext cx="7851648" cy="861774"/>
          </a:xfrm>
        </p:spPr>
        <p:txBody>
          <a:bodyPr>
            <a:sp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058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632848" cy="2763834"/>
          </a:xfrm>
        </p:spPr>
        <p:txBody>
          <a:bodyPr wrap="square">
            <a:spAutoFit/>
          </a:bodyPr>
          <a:lstStyle/>
          <a:p>
            <a:pPr marL="45720" indent="457200">
              <a:buNone/>
            </a:pP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Антенатальная охрана плода </a:t>
            </a:r>
            <a:r>
              <a:rPr lang="ru-RU" sz="2800" dirty="0"/>
              <a:t>— комплекс гигиенических и лечебно-профилактических мероприятий, направленных на создание оптимальных условий для развития плода. </a:t>
            </a:r>
            <a:endParaRPr lang="ru-RU" sz="2800" dirty="0" smtClean="0"/>
          </a:p>
          <a:p>
            <a:pPr marL="45720" indent="457200">
              <a:buNone/>
            </a:pP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3470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13735"/>
          </a:xfrm>
        </p:spPr>
        <p:txBody>
          <a:bodyPr>
            <a:spAutoFit/>
          </a:bodyPr>
          <a:lstStyle/>
          <a:p>
            <a:pPr marL="45720" indent="0">
              <a:buNone/>
            </a:pPr>
            <a:r>
              <a:rPr lang="ru-RU" b="1" dirty="0"/>
              <a:t>Первоочередными задачами работников женских </a:t>
            </a:r>
            <a:r>
              <a:rPr lang="ru-RU" dirty="0"/>
              <a:t>консультаций и фельдшерско-акушерских пунктов являются</a:t>
            </a:r>
            <a:r>
              <a:rPr lang="ru-RU" dirty="0" smtClean="0"/>
              <a:t>:</a:t>
            </a:r>
          </a:p>
          <a:p>
            <a:pPr marL="502920" indent="-457200">
              <a:buFontTx/>
              <a:buChar char="-"/>
            </a:pPr>
            <a:r>
              <a:rPr lang="ru-RU" dirty="0" smtClean="0"/>
              <a:t>взятие </a:t>
            </a:r>
            <a:r>
              <a:rPr lang="ru-RU" dirty="0"/>
              <a:t>женщин на учет в ранние сроки беременности</a:t>
            </a:r>
            <a:r>
              <a:rPr lang="ru-RU" dirty="0" smtClean="0"/>
              <a:t>,</a:t>
            </a:r>
          </a:p>
          <a:p>
            <a:pPr marL="502920" indent="-457200">
              <a:buFontTx/>
              <a:buChar char="-"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тщательное обследование и систематическое наблюдение на протяжении всего срока беременности</a:t>
            </a:r>
            <a:r>
              <a:rPr lang="ru-RU" dirty="0" smtClean="0"/>
              <a:t>;</a:t>
            </a:r>
          </a:p>
          <a:p>
            <a:pPr marL="502920" indent="-457200">
              <a:buFontTx/>
              <a:buChar char="-"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выявление ранних форм патологии беременности и общих заболеваний</a:t>
            </a:r>
            <a:r>
              <a:rPr lang="ru-RU" dirty="0" smtClean="0"/>
              <a:t>,</a:t>
            </a:r>
          </a:p>
          <a:p>
            <a:pPr marL="502920" indent="-457200">
              <a:buFontTx/>
              <a:buChar char="-"/>
            </a:pPr>
            <a:r>
              <a:rPr lang="ru-RU" dirty="0"/>
              <a:t>-</a:t>
            </a:r>
            <a:r>
              <a:rPr lang="ru-RU" dirty="0" smtClean="0"/>
              <a:t> своевременная </a:t>
            </a:r>
            <a:r>
              <a:rPr lang="ru-RU" dirty="0"/>
              <a:t>госпитализация при отклонениях в течении беременности.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13159616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378565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400" b="1" dirty="0"/>
              <a:t>Особо важное значение </a:t>
            </a:r>
            <a:r>
              <a:rPr lang="ru-RU" sz="2400" b="1" dirty="0" smtClean="0"/>
              <a:t>имеет:</a:t>
            </a:r>
          </a:p>
          <a:p>
            <a:pPr marL="0" indent="0">
              <a:buNone/>
            </a:pP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dirty="0" smtClean="0"/>
              <a:t>предупреждение </a:t>
            </a:r>
            <a:r>
              <a:rPr lang="ru-RU" sz="2400" dirty="0"/>
              <a:t>токсикозов </a:t>
            </a:r>
            <a:r>
              <a:rPr lang="ru-RU" sz="2400" dirty="0" smtClean="0"/>
              <a:t>беременности,</a:t>
            </a:r>
          </a:p>
          <a:p>
            <a:pPr>
              <a:buFontTx/>
              <a:buChar char="-"/>
            </a:pPr>
            <a:r>
              <a:rPr lang="ru-RU" sz="2400" dirty="0"/>
              <a:t>-</a:t>
            </a:r>
            <a:r>
              <a:rPr lang="ru-RU" sz="2400" dirty="0" smtClean="0"/>
              <a:t> </a:t>
            </a:r>
            <a:r>
              <a:rPr lang="ru-RU" sz="2400" dirty="0"/>
              <a:t>острых и хронических инфекций</a:t>
            </a:r>
            <a:r>
              <a:rPr lang="ru-RU" sz="2400" dirty="0" smtClean="0"/>
              <a:t>,</a:t>
            </a:r>
          </a:p>
          <a:p>
            <a:pPr>
              <a:buFontTx/>
              <a:buChar char="-"/>
            </a:pPr>
            <a:r>
              <a:rPr lang="ru-RU" sz="2400" dirty="0"/>
              <a:t>-</a:t>
            </a:r>
            <a:r>
              <a:rPr lang="ru-RU" sz="2400" dirty="0" smtClean="0"/>
              <a:t> </a:t>
            </a:r>
            <a:r>
              <a:rPr lang="ru-RU" sz="2400" dirty="0"/>
              <a:t>заболеваний нервной, эндокринной, сердечно-сосудистой и других систем</a:t>
            </a:r>
            <a:r>
              <a:rPr lang="ru-RU" sz="2400" dirty="0" smtClean="0"/>
              <a:t>.</a:t>
            </a:r>
          </a:p>
          <a:p>
            <a:pPr>
              <a:buFontTx/>
              <a:buChar char="-"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</a:t>
            </a:r>
            <a:r>
              <a:rPr lang="ru-RU" sz="2400" b="1" dirty="0" smtClean="0"/>
              <a:t>еринатальная </a:t>
            </a:r>
            <a:r>
              <a:rPr lang="ru-RU" sz="2400" b="1" dirty="0"/>
              <a:t>смертность детей, родившихся от больных </a:t>
            </a:r>
            <a:r>
              <a:rPr lang="ru-RU" sz="2400" b="1" dirty="0" smtClean="0"/>
              <a:t>матерей, повышена.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29562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3373231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u-RU" b="1" dirty="0"/>
              <a:t>Вредные факторы можно объединить в следующие </a:t>
            </a:r>
            <a:r>
              <a:rPr lang="ru-RU" b="1" dirty="0" smtClean="0"/>
              <a:t>группы: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Профессиональные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вредности</a:t>
            </a:r>
            <a:r>
              <a:rPr lang="ru-RU" dirty="0"/>
              <a:t>, среди которых особенно вредными являются работы с радиоактивными веществами, рентгеном, химическими веществами, контакт с инфекционными больными, штаммами микроорганизмов, любые чрезмерные нагрузки. </a:t>
            </a:r>
          </a:p>
        </p:txBody>
      </p:sp>
    </p:spTree>
    <p:extLst>
      <p:ext uri="{BB962C8B-B14F-4D97-AF65-F5344CB8AC3E}">
        <p14:creationId xmlns:p14="http://schemas.microsoft.com/office/powerpoint/2010/main" val="10669426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1643527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Инфекции.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Все </a:t>
            </a:r>
            <a:r>
              <a:rPr lang="ru-RU" sz="2400" dirty="0"/>
              <a:t>инфекционные заболевания опасны, особенно в период </a:t>
            </a:r>
            <a:r>
              <a:rPr lang="ru-RU" sz="2400" dirty="0" smtClean="0"/>
              <a:t>эмбриогенеза(до 8нед) </a:t>
            </a:r>
            <a:r>
              <a:rPr lang="ru-RU" sz="2400" dirty="0"/>
              <a:t>Например, </a:t>
            </a:r>
            <a:r>
              <a:rPr lang="ru-RU" sz="2400" dirty="0" smtClean="0"/>
              <a:t>краснуха, вирусная инфекция могут  вызывать </a:t>
            </a:r>
            <a:r>
              <a:rPr lang="ru-RU" sz="2400" dirty="0"/>
              <a:t>уродства плода. </a:t>
            </a:r>
          </a:p>
        </p:txBody>
      </p:sp>
    </p:spTree>
    <p:extLst>
      <p:ext uri="{BB962C8B-B14F-4D97-AF65-F5344CB8AC3E}">
        <p14:creationId xmlns:p14="http://schemas.microsoft.com/office/powerpoint/2010/main" val="3088414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012859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Вредные экологические факторы. </a:t>
            </a:r>
            <a:endParaRPr lang="ru-RU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dirty="0" smtClean="0"/>
              <a:t>Это </a:t>
            </a:r>
            <a:r>
              <a:rPr lang="ru-RU" sz="2400" dirty="0"/>
              <a:t>может быть загрязнение окружающей среды вследствие проживания женщины в промышленной зоне, в местностях с сильным радиационным или химическим загрязнением. </a:t>
            </a:r>
          </a:p>
        </p:txBody>
      </p:sp>
    </p:spTree>
    <p:extLst>
      <p:ext uri="{BB962C8B-B14F-4D97-AF65-F5344CB8AC3E}">
        <p14:creationId xmlns:p14="http://schemas.microsoft.com/office/powerpoint/2010/main" val="3572444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173450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Кислородная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недостаточность </a:t>
            </a:r>
            <a:r>
              <a:rPr lang="ru-RU" dirty="0"/>
              <a:t>может быть </a:t>
            </a:r>
            <a:r>
              <a:rPr lang="ru-RU" dirty="0" smtClean="0"/>
              <a:t>следствием: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соматических заболеваний,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экологических нарушений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условий производства,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злоупотребления </a:t>
            </a:r>
            <a:r>
              <a:rPr lang="ru-RU" dirty="0"/>
              <a:t>вредными привычками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- нахождением в плохо проветриваемых помещениях.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недостатком </a:t>
            </a:r>
            <a:r>
              <a:rPr lang="ru-RU" dirty="0" smtClean="0"/>
              <a:t>питания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78512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1852815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Вредные привычки </a:t>
            </a:r>
            <a:endParaRPr lang="ru-RU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 startAt="5"/>
            </a:pPr>
            <a:endParaRPr lang="ru-RU" sz="2400" dirty="0"/>
          </a:p>
          <a:p>
            <a:pPr marL="0" indent="0">
              <a:buNone/>
            </a:pPr>
            <a:r>
              <a:rPr lang="ru-RU" sz="2800" dirty="0"/>
              <a:t>К</a:t>
            </a:r>
            <a:r>
              <a:rPr lang="ru-RU" sz="2800" dirty="0" smtClean="0"/>
              <a:t>урение</a:t>
            </a:r>
            <a:r>
              <a:rPr lang="ru-RU" sz="2800" dirty="0"/>
              <a:t>, </a:t>
            </a:r>
            <a:r>
              <a:rPr lang="ru-RU" sz="2800" dirty="0" smtClean="0"/>
              <a:t>употребление алкоголя и  наркотиков приводят </a:t>
            </a:r>
            <a:r>
              <a:rPr lang="ru-RU" sz="2800" dirty="0"/>
              <a:t>к гипоксии и уродствам </a:t>
            </a:r>
            <a:r>
              <a:rPr lang="ru-RU" sz="2800" dirty="0" smtClean="0"/>
              <a:t>плода!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3865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514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Антенатальная охрана плода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Антенатальная охрана плода</dc:title>
  <dc:creator>Андрей</dc:creator>
  <cp:lastModifiedBy>Андрей</cp:lastModifiedBy>
  <cp:revision>16</cp:revision>
  <dcterms:created xsi:type="dcterms:W3CDTF">2012-08-16T18:21:25Z</dcterms:created>
  <dcterms:modified xsi:type="dcterms:W3CDTF">2012-09-26T14:07:23Z</dcterms:modified>
</cp:coreProperties>
</file>